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3"/>
  </p:notesMasterIdLst>
  <p:sldIdLst>
    <p:sldId id="257" r:id="rId2"/>
    <p:sldId id="260" r:id="rId3"/>
    <p:sldId id="262" r:id="rId4"/>
    <p:sldId id="263" r:id="rId5"/>
    <p:sldId id="267" r:id="rId6"/>
    <p:sldId id="270" r:id="rId7"/>
    <p:sldId id="271" r:id="rId8"/>
    <p:sldId id="272" r:id="rId9"/>
    <p:sldId id="273" r:id="rId10"/>
    <p:sldId id="27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>
        <p:scale>
          <a:sx n="53" d="100"/>
          <a:sy n="53" d="100"/>
        </p:scale>
        <p:origin x="690" y="50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7611973675022"/>
          <c:y val="4.1409572050821283E-2"/>
          <c:w val="0.59074935868121869"/>
          <c:h val="0.886123676860241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7611973675022"/>
          <c:y val="4.1409572050821283E-2"/>
          <c:w val="0.59074935868121869"/>
          <c:h val="0.886123676860241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CC-4FB4-9E2C-1FB85B3EB3DF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CC-4FB4-9E2C-1FB85B3EB3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CC-4FB4-9E2C-1FB85B3EB3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CC-4FB4-9E2C-1FB85B3EB3D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CC-4FB4-9E2C-1FB85B3EB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6A-492C-9F42-A30BFAF03119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6A-492C-9F42-A30BFAF031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6A-492C-9F42-A30BFAF031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6A-492C-9F42-A30BFAF0311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6A-492C-9F42-A30BFAF03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5D-4C50-9AE3-7DCE9D792E7F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5D-4C50-9AE3-7DCE9D792E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5D-4C50-9AE3-7DCE9D792E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5D-4C50-9AE3-7DCE9D792E7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5D-4C50-9AE3-7DCE9D792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15/02/2019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7090" y="3444079"/>
            <a:ext cx="353782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Android </a:t>
            </a:r>
            <a:r>
              <a:rPr lang="en-US" sz="4400" b="1" dirty="0" err="1">
                <a:solidFill>
                  <a:schemeClr val="bg1"/>
                </a:solidFill>
                <a:latin typeface="+mj-lt"/>
              </a:rPr>
              <a:t>WiFi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32650" y="4150067"/>
            <a:ext cx="27267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Alaa Mohammed Shaban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0F016-7447-4F64-B547-1DFD21D77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63" y="1342671"/>
            <a:ext cx="1662074" cy="19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37FD0-3E10-4A5D-BCE8-E41623F03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" y="274320"/>
            <a:ext cx="1372959" cy="135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AE442-07B3-4FA5-9DBF-838E6B87DE3B}"/>
              </a:ext>
            </a:extLst>
          </p:cNvPr>
          <p:cNvSpPr txBox="1"/>
          <p:nvPr/>
        </p:nvSpPr>
        <p:spPr>
          <a:xfrm>
            <a:off x="2066545" y="608280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99CD-2952-4ED3-ABB3-64BF78D5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57" y="571500"/>
            <a:ext cx="3209925" cy="5715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939399-6160-469D-A87E-0C67765A9EA2}"/>
              </a:ext>
            </a:extLst>
          </p:cNvPr>
          <p:cNvCxnSpPr>
            <a:cxnSpLocks/>
          </p:cNvCxnSpPr>
          <p:nvPr/>
        </p:nvCxnSpPr>
        <p:spPr>
          <a:xfrm flipH="1" flipV="1">
            <a:off x="7114032" y="699516"/>
            <a:ext cx="1371600" cy="6949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AE87CA-41DF-411E-B0B8-7571E6D5DBA7}"/>
              </a:ext>
            </a:extLst>
          </p:cNvPr>
          <p:cNvSpPr txBox="1"/>
          <p:nvPr/>
        </p:nvSpPr>
        <p:spPr>
          <a:xfrm>
            <a:off x="8485632" y="1256981"/>
            <a:ext cx="15664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Wi-Fi is </a:t>
            </a:r>
            <a:r>
              <a:rPr lang="en-US" dirty="0">
                <a:solidFill>
                  <a:srgbClr val="FF0000"/>
                </a:solidFill>
              </a:rPr>
              <a:t>close</a:t>
            </a:r>
            <a:r>
              <a:rPr lang="en-US" dirty="0"/>
              <a:t>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095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BF5253-D62F-43A6-B34D-DA2D4983C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" y="0"/>
            <a:ext cx="12178188" cy="6857999"/>
          </a:xfrm>
          <a:prstGeom prst="rect">
            <a:avLst/>
          </a:prstGeom>
        </p:spPr>
      </p:pic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149921" y="1909530"/>
            <a:ext cx="21400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b="1" dirty="0">
                <a:solidFill>
                  <a:schemeClr val="bg1"/>
                </a:solidFill>
              </a:rPr>
              <a:t>Method &amp; Description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51385" y="1915802"/>
            <a:ext cx="25099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b="1" dirty="0">
                <a:solidFill>
                  <a:schemeClr val="bg1"/>
                </a:solidFill>
              </a:rPr>
              <a:t>Android - Wi-Fi package </a:t>
            </a:r>
          </a:p>
          <a:p>
            <a:pPr>
              <a:tabLst>
                <a:tab pos="347663" algn="l"/>
              </a:tabLst>
            </a:pP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220529" y="190953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and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42642" y="2496668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>
              <p:extLst>
                <p:ext uri="{D42A27DB-BD31-4B8C-83A1-F6EECF244321}">
                  <p14:modId xmlns:p14="http://schemas.microsoft.com/office/powerpoint/2010/main" val="2097124922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246980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6" name="Chart 45"/>
            <p:cNvGraphicFramePr/>
            <p:nvPr>
              <p:extLst>
                <p:ext uri="{D42A27DB-BD31-4B8C-83A1-F6EECF244321}">
                  <p14:modId xmlns:p14="http://schemas.microsoft.com/office/powerpoint/2010/main" val="3824594762"/>
                </p:ext>
              </p:extLst>
            </p:nvPr>
          </p:nvGraphicFramePr>
          <p:xfrm>
            <a:off x="-20046" y="1192971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LY" sz="2800" dirty="0">
                <a:solidFill>
                  <a:schemeClr val="bg1"/>
                </a:solidFill>
              </a:rPr>
              <a:t>الفائدة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3" y="2491053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15" name="Chart 114"/>
            <p:cNvGraphicFramePr/>
            <p:nvPr>
              <p:extLst>
                <p:ext uri="{D42A27DB-BD31-4B8C-83A1-F6EECF244321}">
                  <p14:modId xmlns:p14="http://schemas.microsoft.com/office/powerpoint/2010/main" val="2562691546"/>
                </p:ext>
              </p:extLst>
            </p:nvPr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143016" y="165381"/>
            <a:ext cx="19059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ar-LY" sz="3200" b="1" dirty="0">
                <a:solidFill>
                  <a:schemeClr val="bg1"/>
                </a:solidFill>
                <a:latin typeface="+mj-lt"/>
              </a:rPr>
              <a:t>محاور العرض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E7DEB-3C56-45E1-800D-400884152D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5806" r="13111" b="4928"/>
          <a:stretch/>
        </p:blipFill>
        <p:spPr>
          <a:xfrm>
            <a:off x="1793289" y="3134563"/>
            <a:ext cx="752872" cy="907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8BE1FA-6852-4DC0-9324-5BE3962CDA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24" y="3182922"/>
            <a:ext cx="1069801" cy="1069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72BDE3-DB73-46B5-B2CB-926932FD36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564256" y="3233668"/>
            <a:ext cx="966842" cy="9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1" grpId="0"/>
      <p:bldP spid="123" grpId="0"/>
      <p:bldP spid="1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5D7FCEA-1872-49CE-BFE2-56C464098019}"/>
              </a:ext>
            </a:extLst>
          </p:cNvPr>
          <p:cNvSpPr/>
          <p:nvPr/>
        </p:nvSpPr>
        <p:spPr>
          <a:xfrm rot="16200000">
            <a:off x="5103634" y="-808745"/>
            <a:ext cx="1284083" cy="5662793"/>
          </a:xfrm>
          <a:prstGeom prst="rect">
            <a:avLst/>
          </a:prstGeom>
          <a:gradFill flip="none" rotWithShape="1">
            <a:gsLst>
              <a:gs pos="100000">
                <a:srgbClr val="667181">
                  <a:alpha val="0"/>
                </a:srgbClr>
              </a:gs>
              <a:gs pos="54000">
                <a:srgbClr val="939CA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8A177-9A75-4EAD-B219-CA5A729542A3}"/>
              </a:ext>
            </a:extLst>
          </p:cNvPr>
          <p:cNvSpPr txBox="1"/>
          <p:nvPr/>
        </p:nvSpPr>
        <p:spPr>
          <a:xfrm>
            <a:off x="3378638" y="1689324"/>
            <a:ext cx="62408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Android - Wi-Fi package </a:t>
            </a:r>
          </a:p>
          <a:p>
            <a:pPr>
              <a:tabLst>
                <a:tab pos="347663" algn="l"/>
              </a:tabLst>
            </a:pP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092F71-67CC-4DBC-AA98-87E36C316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769016"/>
            <a:ext cx="3680307" cy="2453539"/>
            <a:chOff x="-20046" y="1192971"/>
            <a:chExt cx="4062503" cy="27083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CE18D83-563E-45F2-AB64-CC45F3AC2002}"/>
                </a:ext>
              </a:extLst>
            </p:cNvPr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3" name="Chart 72">
              <a:extLst>
                <a:ext uri="{FF2B5EF4-FFF2-40B4-BE49-F238E27FC236}">
                  <a16:creationId xmlns:a16="http://schemas.microsoft.com/office/drawing/2014/main" id="{B1FC5CF3-ADEC-4718-9350-BB4DB68751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4683355"/>
                </p:ext>
              </p:extLst>
            </p:nvPr>
          </p:nvGraphicFramePr>
          <p:xfrm>
            <a:off x="-20046" y="1192971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6B4A5E0-9EC8-461E-BAA7-6F5ECA5E531F}"/>
              </a:ext>
            </a:extLst>
          </p:cNvPr>
          <p:cNvSpPr txBox="1"/>
          <p:nvPr/>
        </p:nvSpPr>
        <p:spPr>
          <a:xfrm>
            <a:off x="1067004" y="2022653"/>
            <a:ext cx="21546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LY" sz="2800" dirty="0">
                <a:solidFill>
                  <a:schemeClr val="bg1"/>
                </a:solidFill>
              </a:rPr>
              <a:t>الفائدة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2D1FAE5-032A-47A3-BCB5-B1B9DD7A15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5806" r="13111" b="4928"/>
          <a:stretch/>
        </p:blipFill>
        <p:spPr>
          <a:xfrm>
            <a:off x="1793289" y="1433779"/>
            <a:ext cx="752872" cy="907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5F14E-8DC4-4D4C-B27A-00A81453F716}"/>
              </a:ext>
            </a:extLst>
          </p:cNvPr>
          <p:cNvSpPr txBox="1"/>
          <p:nvPr/>
        </p:nvSpPr>
        <p:spPr>
          <a:xfrm>
            <a:off x="805153" y="3084397"/>
            <a:ext cx="115237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 allows applications to access to view the access the state of the wireless connections at very low level.</a:t>
            </a:r>
            <a:endParaRPr lang="ar-LY" dirty="0"/>
          </a:p>
          <a:p>
            <a:r>
              <a:rPr lang="en-US" dirty="0"/>
              <a:t> Application can access almost all the information of a Wi-Fi connection.</a:t>
            </a:r>
          </a:p>
          <a:p>
            <a:endParaRPr lang="en-US" dirty="0"/>
          </a:p>
          <a:p>
            <a:r>
              <a:rPr lang="en-US" dirty="0"/>
              <a:t>The information that an application can access includes connected network's link speed</a:t>
            </a:r>
            <a:r>
              <a:rPr lang="ar-LY" dirty="0"/>
              <a:t> </a:t>
            </a:r>
            <a:r>
              <a:rPr lang="en-US" dirty="0"/>
              <a:t>,IP address, negotiation state, </a:t>
            </a:r>
            <a:endParaRPr lang="ar-LY" dirty="0"/>
          </a:p>
          <a:p>
            <a:r>
              <a:rPr lang="en-US" dirty="0"/>
              <a:t>other networks information.</a:t>
            </a:r>
            <a:endParaRPr lang="ar-LY" dirty="0"/>
          </a:p>
          <a:p>
            <a:r>
              <a:rPr lang="en-US" dirty="0"/>
              <a:t> Applications can also scan, add, save, terminate and initiate Wi-Fi connections.</a:t>
            </a:r>
          </a:p>
          <a:p>
            <a:r>
              <a:rPr lang="en-US" dirty="0"/>
              <a:t>Android provides </a:t>
            </a:r>
            <a:r>
              <a:rPr lang="en-US" b="1" dirty="0"/>
              <a:t>WifiManager</a:t>
            </a:r>
            <a:r>
              <a:rPr lang="en-US" dirty="0"/>
              <a:t> API to manage all aspects of WIFI connectivity.</a:t>
            </a:r>
          </a:p>
          <a:p>
            <a:r>
              <a:rPr lang="en-US" dirty="0"/>
              <a:t> We can instantiate this class by calling </a:t>
            </a:r>
            <a:r>
              <a:rPr lang="en-US" b="1" dirty="0"/>
              <a:t>getSystemService </a:t>
            </a:r>
            <a:r>
              <a:rPr lang="en-US" dirty="0"/>
              <a:t>method. Its syntax is given below −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A22596C-6388-4729-933C-99B6B066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08" y="5492911"/>
            <a:ext cx="9669944" cy="77834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Menlo"/>
              </a:rPr>
              <a:t>WifiManager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mainWifiObj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mainWifiObj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Menlo"/>
              </a:rPr>
              <a:t>WifiManager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getSystemService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Menlo"/>
              </a:rPr>
              <a:t>Context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WIFI_SERVICE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0" grpId="0"/>
      <p:bldP spid="4" grpId="0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076276-B81E-4B91-A53D-1272859814F7}"/>
              </a:ext>
            </a:extLst>
          </p:cNvPr>
          <p:cNvSpPr/>
          <p:nvPr/>
        </p:nvSpPr>
        <p:spPr>
          <a:xfrm>
            <a:off x="7307894" y="241591"/>
            <a:ext cx="5841177" cy="122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addNetwork</a:t>
            </a:r>
            <a:r>
              <a:rPr lang="en-US" b="1" dirty="0"/>
              <a:t>(</a:t>
            </a:r>
            <a:r>
              <a:rPr lang="en-US" b="1" dirty="0" err="1"/>
              <a:t>WifiConfiguration</a:t>
            </a:r>
            <a:r>
              <a:rPr lang="en-US" b="1" dirty="0"/>
              <a:t> config)</a:t>
            </a:r>
            <a:endParaRPr lang="en-US" dirty="0"/>
          </a:p>
          <a:p>
            <a:r>
              <a:rPr lang="en-US" dirty="0"/>
              <a:t>This method add a new network description to the set of configured networks.</a:t>
            </a:r>
          </a:p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AE6826B-13C5-4142-A93D-B394F42F4DCF}"/>
              </a:ext>
            </a:extLst>
          </p:cNvPr>
          <p:cNvSpPr/>
          <p:nvPr/>
        </p:nvSpPr>
        <p:spPr>
          <a:xfrm>
            <a:off x="7295702" y="1015783"/>
            <a:ext cx="5841177" cy="12264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createWifiLock</a:t>
            </a:r>
            <a:r>
              <a:rPr lang="en-US" b="1" dirty="0"/>
              <a:t>(String tag)</a:t>
            </a:r>
            <a:endParaRPr lang="en-US" dirty="0"/>
          </a:p>
          <a:p>
            <a:r>
              <a:rPr lang="en-US" dirty="0"/>
              <a:t>This method creates a new </a:t>
            </a:r>
            <a:r>
              <a:rPr lang="en-US" dirty="0" err="1"/>
              <a:t>WifiLock</a:t>
            </a:r>
            <a:r>
              <a:rPr lang="en-US" dirty="0"/>
              <a:t>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FA2C6A6-9C10-4032-87C7-CC874ED06D28}"/>
              </a:ext>
            </a:extLst>
          </p:cNvPr>
          <p:cNvSpPr/>
          <p:nvPr/>
        </p:nvSpPr>
        <p:spPr>
          <a:xfrm>
            <a:off x="7295702" y="1857031"/>
            <a:ext cx="5841177" cy="122644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disconnect()</a:t>
            </a:r>
            <a:endParaRPr lang="en-US" dirty="0"/>
          </a:p>
          <a:p>
            <a:r>
              <a:rPr lang="en-US" dirty="0"/>
              <a:t>This method disassociate from the currently active access point.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3A9337-A2FD-41BF-B055-9ADE917449C4}"/>
              </a:ext>
            </a:extLst>
          </p:cNvPr>
          <p:cNvSpPr/>
          <p:nvPr/>
        </p:nvSpPr>
        <p:spPr>
          <a:xfrm>
            <a:off x="7295702" y="2698279"/>
            <a:ext cx="5841177" cy="122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enableNetwork</a:t>
            </a:r>
            <a:r>
              <a:rPr lang="en-US" b="1" dirty="0"/>
              <a:t>(int </a:t>
            </a:r>
            <a:r>
              <a:rPr lang="en-US" b="1" dirty="0" err="1"/>
              <a:t>netId</a:t>
            </a:r>
            <a:r>
              <a:rPr lang="en-US" b="1" dirty="0"/>
              <a:t>, </a:t>
            </a: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b="1" dirty="0" err="1"/>
              <a:t>disableOthers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/>
              <a:t>This method allow a previously configured network to be associated with.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6C0099-3838-41B1-AC02-F3A42D109961}"/>
              </a:ext>
            </a:extLst>
          </p:cNvPr>
          <p:cNvSpPr/>
          <p:nvPr/>
        </p:nvSpPr>
        <p:spPr>
          <a:xfrm>
            <a:off x="7295702" y="3539527"/>
            <a:ext cx="5841177" cy="1226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getWifiState</a:t>
            </a:r>
            <a:r>
              <a:rPr lang="en-US" b="1" dirty="0"/>
              <a:t>()</a:t>
            </a:r>
            <a:endParaRPr lang="en-US" dirty="0"/>
          </a:p>
          <a:p>
            <a:r>
              <a:rPr lang="en-US" dirty="0"/>
              <a:t>This method gets the Wi-Fi enabled state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AA0B40-1933-4FC4-B50B-4CEFF5FAEC27}"/>
              </a:ext>
            </a:extLst>
          </p:cNvPr>
          <p:cNvSpPr/>
          <p:nvPr/>
        </p:nvSpPr>
        <p:spPr>
          <a:xfrm>
            <a:off x="7313990" y="4380775"/>
            <a:ext cx="5841177" cy="12264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isWifiEnabled</a:t>
            </a:r>
            <a:r>
              <a:rPr lang="en-US" b="1" dirty="0"/>
              <a:t>()</a:t>
            </a:r>
            <a:endParaRPr lang="en-US" dirty="0"/>
          </a:p>
          <a:p>
            <a:r>
              <a:rPr lang="en-US" dirty="0"/>
              <a:t>This method return whether Wi-Fi is enabled or disabled.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412E14F-12EE-428F-A1D6-8E9869E47ED8}"/>
              </a:ext>
            </a:extLst>
          </p:cNvPr>
          <p:cNvSpPr/>
          <p:nvPr/>
        </p:nvSpPr>
        <p:spPr>
          <a:xfrm>
            <a:off x="7295702" y="5167159"/>
            <a:ext cx="5841177" cy="12264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setWifiEnabled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enabled)</a:t>
            </a:r>
            <a:endParaRPr lang="en-US" dirty="0"/>
          </a:p>
          <a:p>
            <a:r>
              <a:rPr lang="en-US" dirty="0"/>
              <a:t>This method enable or disable Wi-Fi.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CE9D01-4D1B-4975-91D3-1FCD8827B7B6}"/>
              </a:ext>
            </a:extLst>
          </p:cNvPr>
          <p:cNvSpPr/>
          <p:nvPr/>
        </p:nvSpPr>
        <p:spPr>
          <a:xfrm>
            <a:off x="7295702" y="5898679"/>
            <a:ext cx="5841177" cy="122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updateNetwork</a:t>
            </a:r>
            <a:r>
              <a:rPr lang="en-US" b="1" dirty="0"/>
              <a:t>(</a:t>
            </a:r>
            <a:r>
              <a:rPr lang="en-US" b="1" dirty="0" err="1"/>
              <a:t>WifiConfiguration</a:t>
            </a:r>
            <a:r>
              <a:rPr lang="en-US" b="1" dirty="0"/>
              <a:t> config</a:t>
            </a:r>
            <a:endParaRPr lang="en-US" dirty="0"/>
          </a:p>
          <a:p>
            <a:r>
              <a:rPr lang="en-US" dirty="0"/>
              <a:t>This method update the network description of an existing configured network.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F80185-D54E-4BA6-BD2C-1D5087708684}"/>
              </a:ext>
            </a:extLst>
          </p:cNvPr>
          <p:cNvGrpSpPr/>
          <p:nvPr/>
        </p:nvGrpSpPr>
        <p:grpSpPr>
          <a:xfrm>
            <a:off x="6002922" y="1838245"/>
            <a:ext cx="1293432" cy="588011"/>
            <a:chOff x="632820" y="1002988"/>
            <a:chExt cx="1293432" cy="588011"/>
          </a:xfrm>
          <a:solidFill>
            <a:schemeClr val="bg2">
              <a:lumMod val="75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0C7F75D-3BE4-4C91-A0FB-5169260BC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55AC181-AB08-4BBA-8C9A-8CDDF9C3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3C7100-2264-43DD-8282-99114C36CEA3}"/>
              </a:ext>
            </a:extLst>
          </p:cNvPr>
          <p:cNvGrpSpPr/>
          <p:nvPr/>
        </p:nvGrpSpPr>
        <p:grpSpPr>
          <a:xfrm>
            <a:off x="6015114" y="222805"/>
            <a:ext cx="1293432" cy="588011"/>
            <a:chOff x="632820" y="1002988"/>
            <a:chExt cx="1293432" cy="588011"/>
          </a:xfrm>
        </p:grpSpPr>
        <p:sp>
          <p:nvSpPr>
            <p:cNvPr id="36" name="Oval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</p:grp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70FB78-32D6-4B6B-A0D8-4DF40C83B489}"/>
              </a:ext>
            </a:extLst>
          </p:cNvPr>
          <p:cNvSpPr txBox="1"/>
          <p:nvPr/>
        </p:nvSpPr>
        <p:spPr>
          <a:xfrm>
            <a:off x="7348339" y="4133132"/>
            <a:ext cx="529360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Method &amp; Description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D610BC-8FBB-4783-817E-E82D8BF2AA35}"/>
              </a:ext>
            </a:extLst>
          </p:cNvPr>
          <p:cNvGrpSpPr/>
          <p:nvPr/>
        </p:nvGrpSpPr>
        <p:grpSpPr>
          <a:xfrm>
            <a:off x="8107955" y="1413170"/>
            <a:ext cx="3680308" cy="2453538"/>
            <a:chOff x="4064749" y="1192972"/>
            <a:chExt cx="4062503" cy="2708336"/>
          </a:xfrm>
        </p:grpSpPr>
        <p:graphicFrame>
          <p:nvGraphicFramePr>
            <p:cNvPr id="45" name="Chart 44">
              <a:extLst>
                <a:ext uri="{FF2B5EF4-FFF2-40B4-BE49-F238E27FC236}">
                  <a16:creationId xmlns:a16="http://schemas.microsoft.com/office/drawing/2014/main" id="{CFA72F82-0F05-4246-9F48-9987BFE5B9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73597044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6F5C0CB-F7C8-4D20-B29F-85768577034A}"/>
                </a:ext>
              </a:extLst>
            </p:cNvPr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4438CF7-45BC-434B-A955-05A06156A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2099742"/>
            <a:ext cx="1069801" cy="106980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A5D2AB4-3F6C-4A4D-836B-D7502D1CFBE7}"/>
              </a:ext>
            </a:extLst>
          </p:cNvPr>
          <p:cNvGrpSpPr/>
          <p:nvPr/>
        </p:nvGrpSpPr>
        <p:grpSpPr>
          <a:xfrm>
            <a:off x="5966346" y="996997"/>
            <a:ext cx="1293432" cy="588011"/>
            <a:chOff x="632820" y="1002988"/>
            <a:chExt cx="1293432" cy="588011"/>
          </a:xfrm>
          <a:solidFill>
            <a:schemeClr val="bg2">
              <a:lumMod val="50000"/>
            </a:schemeClr>
          </a:solidFill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1BFBF1-F600-47BE-A154-1365D2BCA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B258DC9-E3C0-46CF-855C-B908950A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4F9A98-36F6-4A02-976C-0EDBC5851065}"/>
              </a:ext>
            </a:extLst>
          </p:cNvPr>
          <p:cNvGrpSpPr/>
          <p:nvPr/>
        </p:nvGrpSpPr>
        <p:grpSpPr>
          <a:xfrm>
            <a:off x="5966346" y="2679493"/>
            <a:ext cx="1293432" cy="588011"/>
            <a:chOff x="632820" y="1002988"/>
            <a:chExt cx="1293432" cy="58801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25DC371-FE55-450C-B94F-3453516F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B312E7-D745-4E80-9B33-DCB59CB89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6EF2235-83E2-41AB-A40F-AEE3C4E13E69}"/>
              </a:ext>
            </a:extLst>
          </p:cNvPr>
          <p:cNvGrpSpPr/>
          <p:nvPr/>
        </p:nvGrpSpPr>
        <p:grpSpPr>
          <a:xfrm>
            <a:off x="5966346" y="3520741"/>
            <a:ext cx="1293432" cy="588011"/>
            <a:chOff x="632820" y="1002988"/>
            <a:chExt cx="1293432" cy="588011"/>
          </a:xfrm>
          <a:solidFill>
            <a:schemeClr val="accent3">
              <a:lumMod val="75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424A2A-00B9-41ED-AEF7-C704149E8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B9983BC-7D91-463B-B086-33561110A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52D0D73-404A-48D9-B601-EFE3F5EF7304}"/>
              </a:ext>
            </a:extLst>
          </p:cNvPr>
          <p:cNvGrpSpPr/>
          <p:nvPr/>
        </p:nvGrpSpPr>
        <p:grpSpPr>
          <a:xfrm>
            <a:off x="5966346" y="4361989"/>
            <a:ext cx="1293432" cy="588011"/>
            <a:chOff x="632820" y="1002988"/>
            <a:chExt cx="1293432" cy="588011"/>
          </a:xfrm>
          <a:solidFill>
            <a:schemeClr val="accent6">
              <a:lumMod val="75000"/>
            </a:scheme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3334BEC-75E8-430D-864B-240CAFE01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8C211AF-3516-476B-8ED7-6A9D7D6FE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6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67D4544-C256-49E1-B554-B4774BA5828A}"/>
              </a:ext>
            </a:extLst>
          </p:cNvPr>
          <p:cNvGrpSpPr/>
          <p:nvPr/>
        </p:nvGrpSpPr>
        <p:grpSpPr>
          <a:xfrm>
            <a:off x="5966346" y="5148373"/>
            <a:ext cx="1293432" cy="588011"/>
            <a:chOff x="632820" y="1002988"/>
            <a:chExt cx="1293432" cy="588011"/>
          </a:xfrm>
          <a:solidFill>
            <a:schemeClr val="accent2">
              <a:lumMod val="75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E7578-1CF7-4F6D-84DB-D51B55CF1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30CDD01-7E08-4BF0-9228-6552B80E8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7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0E974CD-3409-4456-9ECA-2F1DDA893034}"/>
              </a:ext>
            </a:extLst>
          </p:cNvPr>
          <p:cNvGrpSpPr/>
          <p:nvPr/>
        </p:nvGrpSpPr>
        <p:grpSpPr>
          <a:xfrm>
            <a:off x="5966346" y="5879893"/>
            <a:ext cx="1293432" cy="588011"/>
            <a:chOff x="632820" y="1002988"/>
            <a:chExt cx="1293432" cy="58801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9448DE2-E33B-4CD8-876F-3AD7CDDD3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701D178-9950-47CD-ABA6-9FCC92645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8</a:t>
              </a:r>
            </a:p>
          </p:txBody>
        </p:sp>
      </p:grpSp>
      <p:sp>
        <p:nvSpPr>
          <p:cNvPr id="88" name="Freeform 1">
            <a:extLst>
              <a:ext uri="{FF2B5EF4-FFF2-40B4-BE49-F238E27FC236}">
                <a16:creationId xmlns:a16="http://schemas.microsoft.com/office/drawing/2014/main" id="{2CE258F8-5E58-41B8-B5C3-939C266D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994800">
            <a:off x="-41719" y="6425607"/>
            <a:ext cx="527486" cy="598454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78F121-B088-4A79-8CC3-14FEAC53E11D}"/>
              </a:ext>
            </a:extLst>
          </p:cNvPr>
          <p:cNvSpPr txBox="1"/>
          <p:nvPr/>
        </p:nvSpPr>
        <p:spPr>
          <a:xfrm>
            <a:off x="64744" y="6517756"/>
            <a:ext cx="387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1.48148E-6 L -0.46458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46575 -0.00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4.44444E-6 L -0.46146 -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46575 -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3.7037E-7 L -0.46458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46575 -0.0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4.81481E-6 L -0.46146 -0.000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46575 -0.00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 L -0.46146 -0.000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46575 -0.00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4.81481E-6 L -0.46146 -0.00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46575 -0.004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1.48148E-6 L -0.46146 -0.000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46575 -0.004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1.48148E-6 L -0.46146 -0.0006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-4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0.46575 -0.004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0" grpId="0" animBg="1"/>
      <p:bldP spid="62" grpId="0" animBg="1"/>
      <p:bldP spid="66" grpId="0" animBg="1"/>
      <p:bldP spid="70" grpId="0" animBg="1"/>
      <p:bldP spid="74" grpId="0" animBg="1"/>
      <p:bldP spid="78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90617" y="6334167"/>
            <a:ext cx="527486" cy="598454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60504" y="6481180"/>
            <a:ext cx="387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49721" y="2889551"/>
            <a:ext cx="392286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Here is an example demonstrating the use of WIFI. It creates a basic application that open your Wi-Fi and close your Wi-Fi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19456" y="1389021"/>
            <a:ext cx="40782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Example and Code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7165" y="2631729"/>
            <a:ext cx="14515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B14EA9-2855-4023-98FF-C6C92A1E52C8}"/>
              </a:ext>
            </a:extLst>
          </p:cNvPr>
          <p:cNvGrpSpPr/>
          <p:nvPr/>
        </p:nvGrpSpPr>
        <p:grpSpPr>
          <a:xfrm>
            <a:off x="3548940" y="763324"/>
            <a:ext cx="8698992" cy="5229473"/>
            <a:chOff x="3493009" y="1005840"/>
            <a:chExt cx="8698992" cy="5229473"/>
          </a:xfrm>
        </p:grpSpPr>
        <p:pic>
          <p:nvPicPr>
            <p:cNvPr id="4" name="Picture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7" t="7148" r="7920" b="11143"/>
            <a:stretch/>
          </p:blipFill>
          <p:spPr>
            <a:xfrm>
              <a:off x="3493009" y="1005840"/>
              <a:ext cx="8698992" cy="5229473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72682" y="1355220"/>
              <a:ext cx="6564524" cy="421946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1A5D52-944A-4488-B0AF-A5210663BBCB}"/>
              </a:ext>
            </a:extLst>
          </p:cNvPr>
          <p:cNvSpPr txBox="1"/>
          <p:nvPr/>
        </p:nvSpPr>
        <p:spPr>
          <a:xfrm>
            <a:off x="7245425" y="4232106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and Code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B80D5C-23F7-4C3B-83D1-C31AD3E38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32419" y="1430349"/>
            <a:ext cx="3680308" cy="2453538"/>
            <a:chOff x="8149543" y="1192972"/>
            <a:chExt cx="4062503" cy="270833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5381E9-9FE6-4AE8-B961-39C40C56C390}"/>
                </a:ext>
              </a:extLst>
            </p:cNvPr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9" name="Chart 48">
              <a:extLst>
                <a:ext uri="{FF2B5EF4-FFF2-40B4-BE49-F238E27FC236}">
                  <a16:creationId xmlns:a16="http://schemas.microsoft.com/office/drawing/2014/main" id="{4FE19EC2-5842-40D5-96FF-840044C3DE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2424413"/>
                </p:ext>
              </p:extLst>
            </p:nvPr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74E0119-B639-4281-B629-69064F045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9152" y="2172964"/>
            <a:ext cx="966842" cy="9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8A1B6BB6-8427-415A-984A-302C5DE9FC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9" b="6312"/>
          <a:stretch/>
        </p:blipFill>
        <p:spPr>
          <a:xfrm>
            <a:off x="548641" y="347472"/>
            <a:ext cx="1517904" cy="1229503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C4C5BAA8-AF3E-4AE3-BE51-D7C76A45B131}"/>
              </a:ext>
            </a:extLst>
          </p:cNvPr>
          <p:cNvSpPr txBox="1"/>
          <p:nvPr/>
        </p:nvSpPr>
        <p:spPr>
          <a:xfrm>
            <a:off x="2066545" y="608280"/>
            <a:ext cx="1393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Code</a:t>
            </a:r>
          </a:p>
        </p:txBody>
      </p:sp>
      <p:pic>
        <p:nvPicPr>
          <p:cNvPr id="237" name="Picture 236">
            <a:extLst>
              <a:ext uri="{FF2B5EF4-FFF2-40B4-BE49-F238E27FC236}">
                <a16:creationId xmlns:a16="http://schemas.microsoft.com/office/drawing/2014/main" id="{33929802-7DEF-411F-9E29-B72D5E9A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3" y="1837783"/>
            <a:ext cx="9985247" cy="4252121"/>
          </a:xfrm>
          <a:prstGeom prst="rect">
            <a:avLst/>
          </a:prstGeom>
        </p:spPr>
      </p:pic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015CFDE-12F6-49BA-9727-464DB14A1CAB}"/>
              </a:ext>
            </a:extLst>
          </p:cNvPr>
          <p:cNvCxnSpPr>
            <a:cxnSpLocks/>
          </p:cNvCxnSpPr>
          <p:nvPr/>
        </p:nvCxnSpPr>
        <p:spPr>
          <a:xfrm>
            <a:off x="548641" y="3163824"/>
            <a:ext cx="74797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Freeform 1">
            <a:extLst>
              <a:ext uri="{FF2B5EF4-FFF2-40B4-BE49-F238E27FC236}">
                <a16:creationId xmlns:a16="http://schemas.microsoft.com/office/drawing/2014/main" id="{59302B91-9E08-40EF-955A-FF377110B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90617" y="6334167"/>
            <a:ext cx="527486" cy="598454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2C5BAD-0684-4091-A3E4-B68DA1098423}"/>
              </a:ext>
            </a:extLst>
          </p:cNvPr>
          <p:cNvSpPr txBox="1"/>
          <p:nvPr/>
        </p:nvSpPr>
        <p:spPr>
          <a:xfrm>
            <a:off x="11860504" y="6481180"/>
            <a:ext cx="387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F3DBD-8FED-4953-8B03-C01EF2C2B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9" b="6312"/>
          <a:stretch/>
        </p:blipFill>
        <p:spPr>
          <a:xfrm>
            <a:off x="548641" y="347472"/>
            <a:ext cx="1517904" cy="1229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AFE07-9A1A-4B58-BF67-B38698ECFCFA}"/>
              </a:ext>
            </a:extLst>
          </p:cNvPr>
          <p:cNvSpPr txBox="1"/>
          <p:nvPr/>
        </p:nvSpPr>
        <p:spPr>
          <a:xfrm>
            <a:off x="2066545" y="608280"/>
            <a:ext cx="1393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F6CD9-9F14-4D5D-8B52-24D3A5919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6" y="1166522"/>
            <a:ext cx="8961120" cy="5301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B74CBA-D59C-41E1-B226-BF5EA0A83C39}"/>
              </a:ext>
            </a:extLst>
          </p:cNvPr>
          <p:cNvSpPr/>
          <p:nvPr/>
        </p:nvSpPr>
        <p:spPr>
          <a:xfrm>
            <a:off x="3405011" y="3778127"/>
            <a:ext cx="7403197" cy="2210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8DAE0-F18A-433E-88BA-24E01F9B9B1D}"/>
              </a:ext>
            </a:extLst>
          </p:cNvPr>
          <p:cNvSpPr/>
          <p:nvPr/>
        </p:nvSpPr>
        <p:spPr>
          <a:xfrm>
            <a:off x="3449010" y="5188482"/>
            <a:ext cx="7403197" cy="2210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75073-16B5-4AF4-AB22-DE4D0AEB191D}"/>
              </a:ext>
            </a:extLst>
          </p:cNvPr>
          <p:cNvSpPr/>
          <p:nvPr/>
        </p:nvSpPr>
        <p:spPr>
          <a:xfrm>
            <a:off x="3459875" y="4022180"/>
            <a:ext cx="2843389" cy="221029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86C33-DBB6-4115-A8F1-3DD505819532}"/>
              </a:ext>
            </a:extLst>
          </p:cNvPr>
          <p:cNvSpPr/>
          <p:nvPr/>
        </p:nvSpPr>
        <p:spPr>
          <a:xfrm>
            <a:off x="3459875" y="5427957"/>
            <a:ext cx="2843389" cy="221029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6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710DF-1291-494F-8ACB-A58D3A60CB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" y="274320"/>
            <a:ext cx="1372959" cy="1351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6808A-A56E-42DA-8885-318FA39A647D}"/>
              </a:ext>
            </a:extLst>
          </p:cNvPr>
          <p:cNvSpPr txBox="1"/>
          <p:nvPr/>
        </p:nvSpPr>
        <p:spPr>
          <a:xfrm>
            <a:off x="2066545" y="608280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F4092-468C-463C-9CFB-EE776843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30" y="274320"/>
            <a:ext cx="6885566" cy="63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4733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49611-45F0-4BE8-B787-04A871F0B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" y="274320"/>
            <a:ext cx="1372959" cy="135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8B97D-54D6-4C28-A094-E828AB049DFF}"/>
              </a:ext>
            </a:extLst>
          </p:cNvPr>
          <p:cNvSpPr txBox="1"/>
          <p:nvPr/>
        </p:nvSpPr>
        <p:spPr>
          <a:xfrm>
            <a:off x="2066545" y="608280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8B7DD-BB1D-4BBE-9C3C-152FFE200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15" y="443484"/>
            <a:ext cx="3263075" cy="5715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C60C48-8E15-4D8B-A8E3-1F44605D8F6F}"/>
              </a:ext>
            </a:extLst>
          </p:cNvPr>
          <p:cNvCxnSpPr>
            <a:cxnSpLocks/>
          </p:cNvCxnSpPr>
          <p:nvPr/>
        </p:nvCxnSpPr>
        <p:spPr>
          <a:xfrm flipH="1" flipV="1">
            <a:off x="7114032" y="699516"/>
            <a:ext cx="1371600" cy="6949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89AB0F-D1D1-4233-A244-91DED308587F}"/>
              </a:ext>
            </a:extLst>
          </p:cNvPr>
          <p:cNvSpPr txBox="1"/>
          <p:nvPr/>
        </p:nvSpPr>
        <p:spPr>
          <a:xfrm>
            <a:off x="8485632" y="1256981"/>
            <a:ext cx="151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Wi-Fi is open </a:t>
            </a:r>
          </a:p>
        </p:txBody>
      </p:sp>
    </p:spTree>
    <p:extLst>
      <p:ext uri="{BB962C8B-B14F-4D97-AF65-F5344CB8AC3E}">
        <p14:creationId xmlns:p14="http://schemas.microsoft.com/office/powerpoint/2010/main" val="17728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298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Adobe Gothic Std B</vt:lpstr>
      <vt:lpstr>Arial</vt:lpstr>
      <vt:lpstr>Calibri</vt:lpstr>
      <vt:lpstr>Century Gothic</vt:lpstr>
      <vt:lpstr>Menlo</vt:lpstr>
      <vt:lpstr>Segoe UI Light</vt:lpstr>
      <vt:lpstr>Office Theme</vt:lpstr>
      <vt:lpstr>Slide 1</vt:lpstr>
      <vt:lpstr>Slide 5</vt:lpstr>
      <vt:lpstr>Slide 6</vt:lpstr>
      <vt:lpstr>Slide 7</vt:lpstr>
      <vt:lpstr>Slide 10</vt:lpstr>
      <vt:lpstr>Slide 8</vt:lpstr>
      <vt:lpstr>PowerPoint Presentation</vt:lpstr>
      <vt:lpstr>PowerPoint Presentation</vt:lpstr>
      <vt:lpstr>PowerPoint Presentation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2019-02-15T14:19:14Z</dcterms:created>
  <dcterms:modified xsi:type="dcterms:W3CDTF">2019-02-15T19:24:56Z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